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7053263" cy="101869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>
      <p:cViewPr varScale="1">
        <p:scale>
          <a:sx n="84" d="100"/>
          <a:sy n="84" d="100"/>
        </p:scale>
        <p:origin x="2944" y="19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7A4-BF24-4BB4-810D-828737A11C3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402C-A36D-493F-8100-91372DC17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38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7A4-BF24-4BB4-810D-828737A11C3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402C-A36D-493F-8100-91372DC17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331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7A4-BF24-4BB4-810D-828737A11C3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402C-A36D-493F-8100-91372DC17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492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7A4-BF24-4BB4-810D-828737A11C3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402C-A36D-493F-8100-91372DC17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13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7A4-BF24-4BB4-810D-828737A11C3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402C-A36D-493F-8100-91372DC17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06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7A4-BF24-4BB4-810D-828737A11C3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402C-A36D-493F-8100-91372DC17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93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7A4-BF24-4BB4-810D-828737A11C3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402C-A36D-493F-8100-91372DC17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174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7A4-BF24-4BB4-810D-828737A11C3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402C-A36D-493F-8100-91372DC17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98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7A4-BF24-4BB4-810D-828737A11C3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402C-A36D-493F-8100-91372DC17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10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7A4-BF24-4BB4-810D-828737A11C3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402C-A36D-493F-8100-91372DC17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24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7A4-BF24-4BB4-810D-828737A11C3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7402C-A36D-493F-8100-91372DC17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28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D07A4-BF24-4BB4-810D-828737A11C3A}" type="datetimeFigureOut">
              <a:rPr kumimoji="1" lang="ja-JP" altLang="en-US" smtClean="0"/>
              <a:t>2023/11/2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7402C-A36D-493F-8100-91372DC17F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90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59876">
            <a:off x="533435" y="3046248"/>
            <a:ext cx="1980125" cy="2498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0920">
            <a:off x="3852812" y="5547967"/>
            <a:ext cx="2654488" cy="1953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1972" y="4720079"/>
            <a:ext cx="680667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300" dirty="0"/>
              <a:t>■</a:t>
            </a:r>
            <a:r>
              <a:rPr lang="ja-JP" altLang="en-US" sz="2300" b="1" dirty="0"/>
              <a:t>場所：</a:t>
            </a:r>
            <a:r>
              <a:rPr lang="ja-JP" altLang="en-US" sz="2300" b="1" dirty="0">
                <a:latin typeface="HGP創英角ﾎﾟｯﾌﾟ体" pitchFamily="50" charset="-128"/>
                <a:ea typeface="HGP創英角ﾎﾟｯﾌﾟ体" pitchFamily="50" charset="-128"/>
              </a:rPr>
              <a:t>協生館地下</a:t>
            </a:r>
            <a:r>
              <a:rPr lang="en-US" altLang="ja-JP" sz="2300" b="1" dirty="0">
                <a:latin typeface="HGP創英角ﾎﾟｯﾌﾟ体" pitchFamily="50" charset="-128"/>
                <a:ea typeface="HGP創英角ﾎﾟｯﾌﾟ体" pitchFamily="50" charset="-128"/>
              </a:rPr>
              <a:t>1</a:t>
            </a:r>
            <a:r>
              <a:rPr lang="ja-JP" altLang="en-US" sz="2300" b="1" dirty="0">
                <a:latin typeface="HGP創英角ﾎﾟｯﾌﾟ体" pitchFamily="50" charset="-128"/>
                <a:ea typeface="HGP創英角ﾎﾟｯﾌﾟ体" pitchFamily="50" charset="-128"/>
              </a:rPr>
              <a:t>階大学施設プール</a:t>
            </a:r>
            <a:endParaRPr lang="en-US" altLang="ja-JP" sz="2300" b="1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2300" dirty="0"/>
              <a:t>■</a:t>
            </a:r>
            <a:r>
              <a:rPr lang="ja-JP" altLang="en-US" sz="2300" b="1" dirty="0"/>
              <a:t>受付：</a:t>
            </a:r>
            <a:r>
              <a:rPr lang="ja-JP" altLang="en-US" sz="2300" b="1" dirty="0">
                <a:latin typeface="HGP創英角ﾎﾟｯﾌﾟ体" pitchFamily="50" charset="-128"/>
                <a:ea typeface="HGP創英角ﾎﾟｯﾌﾟ体" pitchFamily="50" charset="-128"/>
              </a:rPr>
              <a:t>協生館地下</a:t>
            </a:r>
            <a:r>
              <a:rPr lang="en-US" altLang="ja-JP" sz="2300" b="1" dirty="0">
                <a:latin typeface="HGP創英角ﾎﾟｯﾌﾟ体" pitchFamily="50" charset="-128"/>
                <a:ea typeface="HGP創英角ﾎﾟｯﾌﾟ体" pitchFamily="50" charset="-128"/>
              </a:rPr>
              <a:t>1</a:t>
            </a:r>
            <a:r>
              <a:rPr lang="ja-JP" altLang="en-US" sz="2300" b="1" dirty="0">
                <a:latin typeface="HGP創英角ﾎﾟｯﾌﾟ体" pitchFamily="50" charset="-128"/>
                <a:ea typeface="HGP創英角ﾎﾟｯﾌﾟ体" pitchFamily="50" charset="-128"/>
              </a:rPr>
              <a:t>階大学施設入口</a:t>
            </a:r>
            <a:endParaRPr kumimoji="1" lang="en-US" altLang="ja-JP" sz="2300" dirty="0"/>
          </a:p>
          <a:p>
            <a:r>
              <a:rPr kumimoji="1" lang="ja-JP" altLang="en-US" sz="2300" dirty="0"/>
              <a:t>■</a:t>
            </a:r>
            <a:r>
              <a:rPr kumimoji="1" lang="ja-JP" altLang="en-US" sz="2300" b="1" dirty="0"/>
              <a:t>対象：</a:t>
            </a:r>
            <a:r>
              <a:rPr kumimoji="1" lang="ja-JP" altLang="en-US" sz="23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塾生</a:t>
            </a:r>
            <a:r>
              <a:rPr kumimoji="1" lang="en-US" altLang="ja-JP" sz="23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(</a:t>
            </a:r>
            <a:r>
              <a:rPr kumimoji="1" lang="ja-JP" altLang="en-US" sz="23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学部生・院生</a:t>
            </a:r>
            <a:r>
              <a:rPr kumimoji="1" lang="en-US" altLang="ja-JP" sz="23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)</a:t>
            </a:r>
            <a:r>
              <a:rPr kumimoji="1" lang="ja-JP" altLang="en-US" sz="2300" dirty="0">
                <a:latin typeface="HGP創英角ﾎﾟｯﾌﾟ体" pitchFamily="50" charset="-128"/>
                <a:ea typeface="HGP創英角ﾎﾟｯﾌﾟ体" pitchFamily="50" charset="-128"/>
              </a:rPr>
              <a:t>　</a:t>
            </a:r>
            <a:endParaRPr kumimoji="1" lang="en-US" altLang="ja-JP" sz="2300" dirty="0">
              <a:latin typeface="HGP創英角ﾎﾟｯﾌﾟ体" pitchFamily="50" charset="-128"/>
              <a:ea typeface="HGP創英角ﾎﾟｯﾌﾟ体" pitchFamily="50" charset="-128"/>
            </a:endParaRPr>
          </a:p>
          <a:p>
            <a:r>
              <a:rPr lang="ja-JP" altLang="en-US" sz="2300" dirty="0">
                <a:latin typeface="HGP創英角ﾎﾟｯﾌﾟ体" pitchFamily="50" charset="-128"/>
                <a:ea typeface="HGP創英角ﾎﾟｯﾌﾟ体" pitchFamily="50" charset="-128"/>
              </a:rPr>
              <a:t>　　　　　 </a:t>
            </a:r>
            <a:r>
              <a:rPr kumimoji="1" lang="en-US" altLang="ja-JP" sz="2300" b="1" dirty="0"/>
              <a:t>※</a:t>
            </a:r>
            <a:r>
              <a:rPr kumimoji="1" lang="ja-JP" altLang="en-US" sz="2300" b="1" dirty="0"/>
              <a:t>教職員は除く</a:t>
            </a:r>
            <a:r>
              <a:rPr lang="ja-JP" altLang="en-US" b="1" dirty="0"/>
              <a:t>　　　</a:t>
            </a:r>
            <a:endParaRPr kumimoji="1" lang="en-US" altLang="ja-JP" b="1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116632" y="611560"/>
            <a:ext cx="6597352" cy="1514490"/>
            <a:chOff x="332656" y="467544"/>
            <a:chExt cx="4680520" cy="1192778"/>
          </a:xfrm>
        </p:grpSpPr>
        <p:sp>
          <p:nvSpPr>
            <p:cNvPr id="8" name="横巻き 7"/>
            <p:cNvSpPr/>
            <p:nvPr/>
          </p:nvSpPr>
          <p:spPr>
            <a:xfrm>
              <a:off x="332656" y="467544"/>
              <a:ext cx="4680520" cy="1192778"/>
            </a:xfrm>
            <a:prstGeom prst="horizont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572413" y="637680"/>
              <a:ext cx="4255845" cy="8726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6600" b="1" dirty="0">
                  <a:solidFill>
                    <a:schemeClr val="bg1"/>
                  </a:solidFill>
                </a:rPr>
                <a:t>プール一般開放</a:t>
              </a: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-28507" y="2051720"/>
            <a:ext cx="68865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11</a:t>
            </a:r>
            <a:r>
              <a:rPr lang="ja-JP" altLang="en-US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月</a:t>
            </a:r>
            <a:r>
              <a:rPr lang="en-US" altLang="ja-JP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2</a:t>
            </a:r>
            <a:r>
              <a:rPr lang="ja-JP" altLang="en-US" sz="3600" b="1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日</a:t>
            </a:r>
            <a:r>
              <a:rPr lang="en-US" altLang="ja-JP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(</a:t>
            </a:r>
            <a:r>
              <a:rPr lang="ja-JP" altLang="en-US" sz="3600" b="1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木</a:t>
            </a:r>
            <a:r>
              <a:rPr lang="en-US" altLang="ja-JP" sz="3600" b="1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)</a:t>
            </a:r>
            <a:r>
              <a:rPr lang="ja-JP" altLang="en-US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～</a:t>
            </a:r>
            <a:r>
              <a:rPr lang="en-US" altLang="ja-JP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1</a:t>
            </a:r>
            <a:r>
              <a:rPr lang="ja-JP" altLang="en-US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月</a:t>
            </a:r>
            <a:r>
              <a:rPr lang="en-US" altLang="ja-JP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25</a:t>
            </a:r>
            <a:r>
              <a:rPr lang="ja-JP" altLang="en-US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日</a:t>
            </a:r>
            <a:r>
              <a:rPr lang="en-US" altLang="ja-JP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(</a:t>
            </a:r>
            <a:r>
              <a:rPr lang="ja-JP" altLang="en-US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木</a:t>
            </a:r>
            <a:r>
              <a:rPr lang="en-US" altLang="ja-JP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)</a:t>
            </a:r>
          </a:p>
          <a:p>
            <a:pPr marL="1255713"/>
            <a:r>
              <a:rPr lang="en-US" altLang="ja-JP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※</a:t>
            </a:r>
            <a:r>
              <a:rPr lang="ja-JP" altLang="en-US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毎週火・木曜日</a:t>
            </a:r>
            <a:endParaRPr lang="en-US" altLang="ja-JP" sz="3600" b="1" dirty="0">
              <a:solidFill>
                <a:srgbClr val="FF0000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1354138" indent="-3175" defTabSz="879475"/>
            <a:r>
              <a:rPr lang="ja-JP" altLang="en-US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昼休み</a:t>
            </a:r>
            <a:r>
              <a:rPr lang="en-US" altLang="ja-JP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(12:15</a:t>
            </a:r>
            <a:r>
              <a:rPr lang="ja-JP" altLang="en-US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～</a:t>
            </a:r>
            <a:r>
              <a:rPr lang="en-US" altLang="ja-JP" sz="36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13:00)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 rot="21379654">
            <a:off x="-17606" y="73614"/>
            <a:ext cx="5703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HGP創英角ﾎﾟｯﾌﾟ体" pitchFamily="50" charset="-128"/>
                <a:ea typeface="HGP創英角ﾎﾟｯﾌﾟ体" pitchFamily="50" charset="-128"/>
              </a:rPr>
              <a:t>昼休みに運動不足を解消しよう！！</a:t>
            </a:r>
          </a:p>
        </p:txBody>
      </p:sp>
      <p:grpSp>
        <p:nvGrpSpPr>
          <p:cNvPr id="14" name="グループ化 13"/>
          <p:cNvGrpSpPr/>
          <p:nvPr/>
        </p:nvGrpSpPr>
        <p:grpSpPr>
          <a:xfrm>
            <a:off x="2780928" y="7947016"/>
            <a:ext cx="3960711" cy="1137448"/>
            <a:chOff x="2093909" y="8028384"/>
            <a:chExt cx="4338541" cy="921737"/>
          </a:xfrm>
        </p:grpSpPr>
        <p:sp>
          <p:nvSpPr>
            <p:cNvPr id="13" name="角丸四角形 12"/>
            <p:cNvSpPr/>
            <p:nvPr/>
          </p:nvSpPr>
          <p:spPr>
            <a:xfrm>
              <a:off x="2093909" y="8028384"/>
              <a:ext cx="4317171" cy="92173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138873" y="8067441"/>
              <a:ext cx="4293577" cy="8729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b="1" dirty="0"/>
                <a:t>主催：慶應義塾大学日吉キャンパス</a:t>
              </a:r>
              <a:endParaRPr kumimoji="1" lang="en-US" altLang="ja-JP" sz="1600" b="1" dirty="0"/>
            </a:p>
            <a:p>
              <a:r>
                <a:rPr lang="ja-JP" altLang="en-US" sz="1600" b="1" dirty="0"/>
                <a:t>協力：慶應義塾大学体育研究所</a:t>
              </a:r>
              <a:endParaRPr lang="en-US" altLang="ja-JP" sz="1600" b="1" dirty="0"/>
            </a:p>
            <a:p>
              <a:r>
                <a:rPr lang="ja-JP" altLang="en-US" sz="1600" b="1" dirty="0"/>
                <a:t>問合せ：</a:t>
              </a:r>
              <a:r>
                <a:rPr lang="en-US" altLang="ja-JP" sz="1600" b="1" dirty="0"/>
                <a:t>045-566-1068(</a:t>
              </a:r>
              <a:r>
                <a:rPr lang="ja-JP" altLang="en-US" sz="1600" b="1" dirty="0"/>
                <a:t>月</a:t>
              </a:r>
              <a:r>
                <a:rPr lang="en-US" altLang="ja-JP" sz="1600" b="1" dirty="0"/>
                <a:t>〜</a:t>
              </a:r>
              <a:r>
                <a:rPr lang="ja-JP" altLang="en-US" sz="1600" b="1" dirty="0"/>
                <a:t>金 </a:t>
              </a:r>
              <a:r>
                <a:rPr lang="en-US" altLang="ja-JP" sz="1600" b="1" dirty="0"/>
                <a:t>9:00〜17:00)</a:t>
              </a:r>
            </a:p>
            <a:p>
              <a:r>
                <a:rPr lang="en-US" altLang="ja-JP" sz="1600" b="1" dirty="0"/>
                <a:t>(</a:t>
              </a:r>
              <a:r>
                <a:rPr lang="ja-JP" altLang="en-US" sz="1600" b="1" dirty="0"/>
                <a:t>当日問合せ</a:t>
              </a:r>
              <a:r>
                <a:rPr lang="en-US" altLang="ja-JP" sz="1600" b="1" dirty="0"/>
                <a:t>)</a:t>
              </a:r>
              <a:r>
                <a:rPr lang="ja-JP" altLang="en-US" sz="1600" b="1" dirty="0"/>
                <a:t>協生館教員室 </a:t>
              </a:r>
              <a:r>
                <a:rPr lang="en-US" altLang="ja-JP" sz="1600" b="1" dirty="0"/>
                <a:t>(</a:t>
              </a:r>
              <a:r>
                <a:rPr lang="ja-JP" altLang="en-US" sz="1600" b="1" dirty="0"/>
                <a:t>内線：</a:t>
              </a:r>
              <a:r>
                <a:rPr lang="en-US" altLang="ja-JP" sz="1600" b="1" dirty="0"/>
                <a:t>37800)</a:t>
              </a:r>
              <a:endParaRPr kumimoji="1" lang="ja-JP" altLang="en-US" sz="1600" b="1" dirty="0"/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99443" y="6202050"/>
            <a:ext cx="668765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/>
              <a:t>【</a:t>
            </a:r>
            <a:r>
              <a:rPr lang="ja-JP" altLang="en-US" b="1" dirty="0"/>
              <a:t>持ち物</a:t>
            </a:r>
            <a:r>
              <a:rPr lang="en-US" altLang="ja-JP" b="1" dirty="0"/>
              <a:t>】</a:t>
            </a:r>
            <a:r>
              <a:rPr lang="ja-JP" altLang="en-US" b="1" dirty="0"/>
              <a:t>　　　　　　　　　　　　　　　　　　　</a:t>
            </a:r>
            <a:endParaRPr lang="en-US" altLang="ja-JP" b="1" dirty="0"/>
          </a:p>
          <a:p>
            <a:r>
              <a:rPr lang="ja-JP" altLang="en-US" b="1" dirty="0"/>
              <a:t>水着、スイミングキャップ、</a:t>
            </a:r>
            <a:endParaRPr lang="en-US" altLang="ja-JP" b="1" dirty="0"/>
          </a:p>
          <a:p>
            <a:r>
              <a:rPr lang="ja-JP" altLang="en-US" b="1" dirty="0"/>
              <a:t>ゴーグル、タオル、</a:t>
            </a:r>
            <a:r>
              <a:rPr lang="ja-JP" altLang="en-US" b="1" dirty="0">
                <a:solidFill>
                  <a:srgbClr val="FF0000"/>
                </a:solidFill>
              </a:rPr>
              <a:t>学生証　</a:t>
            </a:r>
            <a:r>
              <a:rPr lang="ja-JP" altLang="en-US" b="1" dirty="0"/>
              <a:t>など</a:t>
            </a:r>
            <a:endParaRPr lang="en-US" altLang="ja-JP" b="1" dirty="0"/>
          </a:p>
          <a:p>
            <a:r>
              <a:rPr lang="en-US" altLang="ja-JP" b="1" dirty="0"/>
              <a:t>【</a:t>
            </a:r>
            <a:r>
              <a:rPr lang="ja-JP" altLang="en-US" b="1" dirty="0"/>
              <a:t>その他</a:t>
            </a:r>
            <a:r>
              <a:rPr lang="en-US" altLang="ja-JP" b="1" dirty="0"/>
              <a:t>】</a:t>
            </a:r>
            <a:r>
              <a:rPr lang="ja-JP" altLang="en-US" b="1" dirty="0"/>
              <a:t>　　　　　　　　　　　　　　　　　　　　　</a:t>
            </a:r>
            <a:endParaRPr lang="en-US" altLang="ja-JP" b="1" dirty="0"/>
          </a:p>
          <a:p>
            <a:r>
              <a:rPr lang="ja-JP" altLang="en-US" b="1" dirty="0"/>
              <a:t>事前申込は必要ありません。　　　　　　　　　　　　　　　　　　　　</a:t>
            </a:r>
            <a:endParaRPr lang="en-US" altLang="ja-JP" b="1" dirty="0"/>
          </a:p>
          <a:p>
            <a:r>
              <a:rPr lang="ja-JP" altLang="en-US" b="1" dirty="0"/>
              <a:t>当日、受付にて学生証を提示してください。</a:t>
            </a:r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1142456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/>
          <p:cNvGrpSpPr/>
          <p:nvPr/>
        </p:nvGrpSpPr>
        <p:grpSpPr>
          <a:xfrm>
            <a:off x="116632" y="179512"/>
            <a:ext cx="6597352" cy="8679879"/>
            <a:chOff x="116632" y="611560"/>
            <a:chExt cx="6597352" cy="8679879"/>
          </a:xfrm>
        </p:grpSpPr>
        <p:sp>
          <p:nvSpPr>
            <p:cNvPr id="3" name="メモ 2"/>
            <p:cNvSpPr/>
            <p:nvPr/>
          </p:nvSpPr>
          <p:spPr>
            <a:xfrm>
              <a:off x="116632" y="611560"/>
              <a:ext cx="6597352" cy="8640960"/>
            </a:xfrm>
            <a:prstGeom prst="foldedCorner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227586" y="827584"/>
              <a:ext cx="6364494" cy="8463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/>
                <a:t>                      </a:t>
              </a:r>
              <a:r>
                <a:rPr lang="en-US" altLang="ja-JP" sz="4000" b="1" dirty="0"/>
                <a:t>【</a:t>
              </a:r>
              <a:r>
                <a:rPr lang="ja-JP" altLang="en-US" sz="4000" b="1" dirty="0"/>
                <a:t>注意事項</a:t>
              </a:r>
              <a:r>
                <a:rPr lang="en-US" altLang="ja-JP" sz="4000" b="1" dirty="0"/>
                <a:t>】</a:t>
              </a:r>
            </a:p>
            <a:p>
              <a:endParaRPr lang="en-US" altLang="ja-JP" sz="2400" b="1" dirty="0"/>
            </a:p>
            <a:p>
              <a:r>
                <a:rPr kumimoji="1" lang="ja-JP" altLang="en-US" sz="2400" b="1" dirty="0"/>
                <a:t>✔体調が悪い者は使用しないこと。</a:t>
              </a:r>
              <a:endParaRPr kumimoji="1" lang="en-US" altLang="ja-JP" sz="2400" b="1" dirty="0"/>
            </a:p>
            <a:p>
              <a:endParaRPr kumimoji="1" lang="en-US" altLang="ja-JP" sz="1200" b="1" dirty="0"/>
            </a:p>
            <a:p>
              <a:r>
                <a:rPr lang="ja-JP" altLang="en-US" sz="2400" b="1" dirty="0"/>
                <a:t>✔プール入水前には必ず準備体操をすること。</a:t>
              </a:r>
              <a:endParaRPr lang="en-US" altLang="ja-JP" sz="2400" b="1" dirty="0"/>
            </a:p>
            <a:p>
              <a:endParaRPr kumimoji="1" lang="en-US" altLang="ja-JP" sz="1200" b="1" dirty="0"/>
            </a:p>
            <a:p>
              <a:r>
                <a:rPr kumimoji="1" lang="ja-JP" altLang="en-US" sz="2400" b="1" dirty="0"/>
                <a:t>✔プール入水前にはシャワーを浴び、化粧や整</a:t>
              </a:r>
              <a:endParaRPr kumimoji="1" lang="en-US" altLang="ja-JP" sz="2400" b="1" dirty="0"/>
            </a:p>
            <a:p>
              <a:r>
                <a:rPr kumimoji="1" lang="ja-JP" altLang="en-US" sz="2400" b="1" dirty="0"/>
                <a:t>　 髪料をなど、プール内を汚すものはよく落とす</a:t>
              </a:r>
              <a:endParaRPr kumimoji="1" lang="en-US" altLang="ja-JP" sz="2400" b="1" dirty="0"/>
            </a:p>
            <a:p>
              <a:r>
                <a:rPr kumimoji="1" lang="ja-JP" altLang="en-US" sz="2400" b="1" dirty="0"/>
                <a:t>　 こと。</a:t>
              </a:r>
              <a:endParaRPr kumimoji="1" lang="en-US" altLang="ja-JP" sz="2400" b="1" dirty="0"/>
            </a:p>
            <a:p>
              <a:endParaRPr lang="en-US" altLang="ja-JP" sz="1200" b="1" dirty="0"/>
            </a:p>
            <a:p>
              <a:r>
                <a:rPr lang="ja-JP" altLang="en-US" sz="2400" b="1" dirty="0"/>
                <a:t>✔必ずスイミングキャップを着用すること。</a:t>
              </a:r>
              <a:endParaRPr lang="en-US" altLang="ja-JP" sz="2400" b="1" dirty="0"/>
            </a:p>
            <a:p>
              <a:endParaRPr kumimoji="1" lang="en-US" altLang="ja-JP" sz="1200" b="1" dirty="0"/>
            </a:p>
            <a:p>
              <a:r>
                <a:rPr kumimoji="1" lang="ja-JP" altLang="en-US" sz="2400" b="1" dirty="0"/>
                <a:t>✔長時間泳ぎ続けずに適宜休憩をとること。</a:t>
              </a:r>
              <a:endParaRPr kumimoji="1" lang="en-US" altLang="ja-JP" sz="2400" b="1" dirty="0"/>
            </a:p>
            <a:p>
              <a:endParaRPr lang="en-US" altLang="ja-JP" sz="1200" b="1" dirty="0"/>
            </a:p>
            <a:p>
              <a:r>
                <a:rPr lang="ja-JP" altLang="en-US" sz="2400" b="1" dirty="0"/>
                <a:t>✔以下の行為は</a:t>
              </a:r>
              <a:r>
                <a:rPr lang="ja-JP" altLang="en-US" sz="2400" b="1" dirty="0">
                  <a:solidFill>
                    <a:srgbClr val="FF0000"/>
                  </a:solidFill>
                </a:rPr>
                <a:t>禁止</a:t>
              </a:r>
              <a:r>
                <a:rPr lang="ja-JP" altLang="en-US" sz="2400" b="1" dirty="0"/>
                <a:t>する。</a:t>
              </a:r>
              <a:endParaRPr lang="en-US" altLang="ja-JP" sz="2400" b="1" dirty="0"/>
            </a:p>
            <a:p>
              <a:r>
                <a:rPr kumimoji="1" lang="ja-JP" altLang="en-US" sz="2400" b="1" dirty="0"/>
                <a:t>　－ビキニ</a:t>
              </a:r>
              <a:r>
                <a:rPr lang="ja-JP" altLang="en-US" sz="2400" b="1" dirty="0"/>
                <a:t>、ヘアピン、腕時計、アクセサリーなど</a:t>
              </a:r>
              <a:endParaRPr lang="en-US" altLang="ja-JP" sz="2400" b="1" dirty="0"/>
            </a:p>
            <a:p>
              <a:r>
                <a:rPr lang="ja-JP" altLang="en-US" sz="2400" b="1" dirty="0"/>
                <a:t>　 　の着用</a:t>
              </a:r>
              <a:endParaRPr lang="en-US" altLang="ja-JP" sz="2400" b="1" dirty="0"/>
            </a:p>
            <a:p>
              <a:r>
                <a:rPr kumimoji="1" lang="ja-JP" altLang="en-US" sz="2400" b="1" dirty="0"/>
                <a:t>　－飲食</a:t>
              </a:r>
              <a:r>
                <a:rPr kumimoji="1" lang="en-US" altLang="ja-JP" sz="2400" b="1" dirty="0"/>
                <a:t>(</a:t>
              </a:r>
              <a:r>
                <a:rPr kumimoji="1" lang="ja-JP" altLang="en-US" sz="2400" b="1" dirty="0"/>
                <a:t>運動中の水分補給のみ可</a:t>
              </a:r>
              <a:r>
                <a:rPr kumimoji="1" lang="en-US" altLang="ja-JP" sz="2400" b="1" dirty="0"/>
                <a:t>)</a:t>
              </a:r>
            </a:p>
            <a:p>
              <a:r>
                <a:rPr lang="ja-JP" altLang="en-US" sz="2400" b="1" dirty="0"/>
                <a:t>　－飛込プールの利用</a:t>
              </a:r>
              <a:endParaRPr lang="en-US" altLang="ja-JP" sz="2400" b="1" dirty="0"/>
            </a:p>
            <a:p>
              <a:r>
                <a:rPr kumimoji="1" lang="ja-JP" altLang="en-US" sz="2400" b="1" dirty="0"/>
                <a:t>　－プールへの飛び込み</a:t>
              </a:r>
              <a:endParaRPr kumimoji="1" lang="en-US" altLang="ja-JP" sz="2400" b="1" dirty="0"/>
            </a:p>
            <a:p>
              <a:r>
                <a:rPr lang="ja-JP" altLang="en-US" sz="2400" b="1" dirty="0"/>
                <a:t>　－潜水</a:t>
              </a:r>
              <a:endParaRPr lang="en-US" altLang="ja-JP" sz="2400" b="1" dirty="0"/>
            </a:p>
            <a:p>
              <a:r>
                <a:rPr kumimoji="1" lang="ja-JP" altLang="en-US" sz="2400" b="1" dirty="0"/>
                <a:t>　－プールサイドを走る</a:t>
              </a:r>
              <a:endParaRPr kumimoji="1" lang="en-US" altLang="ja-JP" sz="2400" b="1" dirty="0"/>
            </a:p>
            <a:p>
              <a:r>
                <a:rPr lang="ja-JP" altLang="en-US" sz="2400" b="1" dirty="0"/>
                <a:t>　－コースロープにつかまる</a:t>
              </a:r>
              <a:endParaRPr lang="en-US" altLang="ja-JP" sz="2400" b="1" dirty="0"/>
            </a:p>
            <a:p>
              <a:r>
                <a:rPr kumimoji="1" lang="ja-JP" altLang="en-US" sz="2400" b="1" dirty="0"/>
                <a:t>　－</a:t>
              </a:r>
              <a:r>
                <a:rPr lang="en-US" altLang="ja-JP" sz="2400" b="1" dirty="0"/>
                <a:t>(</a:t>
              </a:r>
              <a:r>
                <a:rPr lang="ja-JP" altLang="en-US" sz="2400" b="1" dirty="0"/>
                <a:t>緊急時事以外</a:t>
              </a:r>
              <a:r>
                <a:rPr lang="en-US" altLang="ja-JP" sz="2400" b="1" dirty="0"/>
                <a:t>)</a:t>
              </a:r>
              <a:r>
                <a:rPr kumimoji="1" lang="ja-JP" altLang="en-US" sz="2400" b="1" dirty="0"/>
                <a:t>大声を出さない</a:t>
              </a:r>
              <a:endParaRPr kumimoji="1" lang="en-US" altLang="ja-JP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381319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03" y="3419515"/>
            <a:ext cx="1980125" cy="2498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040" y="3691572"/>
            <a:ext cx="2654488" cy="1953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1410" y="5739022"/>
            <a:ext cx="6806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【</a:t>
            </a:r>
            <a:r>
              <a:rPr lang="en" altLang="ja-JP" sz="2400" dirty="0"/>
              <a:t>Where</a:t>
            </a:r>
            <a:r>
              <a:rPr lang="en-US" altLang="ja-JP" sz="2400" dirty="0"/>
              <a:t>】</a:t>
            </a:r>
            <a:r>
              <a:rPr lang="en" altLang="ja-JP" sz="2400" dirty="0"/>
              <a:t>University facility pool on basement floor of </a:t>
            </a:r>
            <a:r>
              <a:rPr lang="en" altLang="ja-JP" sz="2400" dirty="0" err="1"/>
              <a:t>Kyoseikan</a:t>
            </a:r>
            <a:r>
              <a:rPr lang="en" altLang="ja-JP" sz="2400" dirty="0"/>
              <a:t> (Collaboration Complex)</a:t>
            </a:r>
          </a:p>
          <a:p>
            <a:r>
              <a:rPr lang="en-US" altLang="ja-JP" sz="2400" dirty="0"/>
              <a:t>【</a:t>
            </a:r>
            <a:r>
              <a:rPr lang="en" altLang="ja-JP" sz="2400" dirty="0"/>
              <a:t>Who</a:t>
            </a:r>
            <a:r>
              <a:rPr lang="en-US" altLang="ja-JP" sz="2400" dirty="0"/>
              <a:t>】</a:t>
            </a:r>
            <a:r>
              <a:rPr lang="en" altLang="ja-JP" sz="2400" dirty="0"/>
              <a:t>undergraduate and graduate students</a:t>
            </a:r>
            <a:endParaRPr kumimoji="1" lang="en-US" altLang="ja-JP" b="1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116632" y="611560"/>
            <a:ext cx="6689687" cy="1514490"/>
            <a:chOff x="332656" y="467544"/>
            <a:chExt cx="4746028" cy="1192778"/>
          </a:xfrm>
        </p:grpSpPr>
        <p:sp>
          <p:nvSpPr>
            <p:cNvPr id="8" name="横巻き 7"/>
            <p:cNvSpPr/>
            <p:nvPr/>
          </p:nvSpPr>
          <p:spPr>
            <a:xfrm>
              <a:off x="332656" y="467544"/>
              <a:ext cx="4680520" cy="1192778"/>
            </a:xfrm>
            <a:prstGeom prst="horizontalScrol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429165" y="660318"/>
              <a:ext cx="4649519" cy="6544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4800" b="1" dirty="0">
                  <a:solidFill>
                    <a:schemeClr val="bg1"/>
                  </a:solidFill>
                </a:rPr>
                <a:t>Pool is opens to students</a:t>
              </a:r>
              <a:endParaRPr kumimoji="1" lang="ja-JP" altLang="en-US" sz="4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-28507" y="2051720"/>
            <a:ext cx="68865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>
                <a:solidFill>
                  <a:srgbClr val="FF0000"/>
                </a:solidFill>
              </a:rPr>
              <a:t>【When】</a:t>
            </a:r>
            <a:r>
              <a:rPr lang="en-US" altLang="ja-JP" sz="3200" b="1" dirty="0"/>
              <a:t> </a:t>
            </a:r>
            <a:r>
              <a:rPr lang="en" altLang="ja-JP" sz="3200" b="1" dirty="0">
                <a:solidFill>
                  <a:srgbClr val="FF0000"/>
                </a:solidFill>
              </a:rPr>
              <a:t>Nov 2nd (Thu) - Jan 25th (Thu)</a:t>
            </a:r>
            <a:endParaRPr lang="en-US" altLang="ja-JP" sz="3200" b="1" dirty="0">
              <a:solidFill>
                <a:srgbClr val="FF0000"/>
              </a:solidFill>
              <a:ea typeface="HGP創英角ﾎﾟｯﾌﾟ体" pitchFamily="50" charset="-128"/>
            </a:endParaRPr>
          </a:p>
          <a:p>
            <a:r>
              <a:rPr lang="en-US" altLang="ja-JP" sz="3200" b="1" dirty="0">
                <a:solidFill>
                  <a:srgbClr val="FF0000"/>
                </a:solidFill>
                <a:latin typeface="HGP創英角ﾎﾟｯﾌﾟ体" pitchFamily="50" charset="-128"/>
                <a:ea typeface="HGP創英角ﾎﾟｯﾌﾟ体" pitchFamily="50" charset="-128"/>
              </a:rPr>
              <a:t>※</a:t>
            </a:r>
            <a:r>
              <a:rPr lang="en" altLang="ja-JP" sz="3200" dirty="0"/>
              <a:t> </a:t>
            </a:r>
            <a:r>
              <a:rPr lang="en" altLang="ja-JP" sz="3200" b="1" dirty="0">
                <a:solidFill>
                  <a:srgbClr val="FF0000"/>
                </a:solidFill>
              </a:rPr>
              <a:t>Every Tuesday and Thursday</a:t>
            </a:r>
            <a:endParaRPr lang="en-US" altLang="ja-JP" sz="3200" b="1" dirty="0">
              <a:solidFill>
                <a:srgbClr val="FF0000"/>
              </a:solidFill>
              <a:ea typeface="HGP創英角ﾎﾟｯﾌﾟ体" pitchFamily="50" charset="-128"/>
            </a:endParaRPr>
          </a:p>
          <a:p>
            <a:r>
              <a:rPr lang="ja-JP" altLang="en-US" sz="3200" b="1">
                <a:solidFill>
                  <a:srgbClr val="FF0000"/>
                </a:solidFill>
                <a:ea typeface="HGP創英角ﾎﾟｯﾌﾟ体" pitchFamily="50" charset="-128"/>
              </a:rPr>
              <a:t>　</a:t>
            </a:r>
            <a:r>
              <a:rPr lang="en-US" altLang="ja-JP" sz="3200" b="1" dirty="0">
                <a:solidFill>
                  <a:srgbClr val="FF0000"/>
                </a:solidFill>
                <a:ea typeface="HGP創英角ﾎﾟｯﾌﾟ体" pitchFamily="50" charset="-128"/>
              </a:rPr>
              <a:t> Lunch time(12:15</a:t>
            </a:r>
            <a:r>
              <a:rPr lang="ja-JP" altLang="en-US" sz="3200" b="1" dirty="0">
                <a:solidFill>
                  <a:srgbClr val="FF0000"/>
                </a:solidFill>
                <a:ea typeface="HGP創英角ﾎﾟｯﾌﾟ体" pitchFamily="50" charset="-128"/>
              </a:rPr>
              <a:t>～</a:t>
            </a:r>
            <a:r>
              <a:rPr lang="en-US" altLang="ja-JP" sz="3200" b="1" dirty="0">
                <a:solidFill>
                  <a:srgbClr val="FF0000"/>
                </a:solidFill>
                <a:ea typeface="HGP創英角ﾎﾟｯﾌﾟ体" pitchFamily="50" charset="-128"/>
              </a:rPr>
              <a:t>13:00)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1608" y="149895"/>
            <a:ext cx="6129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ja-JP" sz="2400" dirty="0"/>
              <a:t>The pool is open to students during lunch break</a:t>
            </a:r>
            <a:endParaRPr kumimoji="1" lang="ja-JP" altLang="en-US" sz="2400" dirty="0"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2780928" y="7947016"/>
            <a:ext cx="4092157" cy="1137448"/>
            <a:chOff x="2093909" y="8028384"/>
            <a:chExt cx="4482526" cy="921737"/>
          </a:xfrm>
        </p:grpSpPr>
        <p:sp>
          <p:nvSpPr>
            <p:cNvPr id="13" name="角丸四角形 12"/>
            <p:cNvSpPr/>
            <p:nvPr/>
          </p:nvSpPr>
          <p:spPr>
            <a:xfrm>
              <a:off x="2093909" y="8028384"/>
              <a:ext cx="4317171" cy="92173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138873" y="8067441"/>
              <a:ext cx="4437562" cy="6734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b="1" dirty="0"/>
                <a:t>Organizer</a:t>
              </a:r>
              <a:r>
                <a:rPr kumimoji="1" lang="ja-JP" altLang="en-US" sz="1600" b="1"/>
                <a:t>：</a:t>
              </a:r>
              <a:r>
                <a:rPr kumimoji="1" lang="en-US" altLang="ja-JP" sz="1600" b="1" dirty="0"/>
                <a:t>Keio University </a:t>
              </a:r>
              <a:r>
                <a:rPr kumimoji="1" lang="en-US" altLang="ja-JP" sz="1600" b="1" dirty="0" err="1"/>
                <a:t>Hiyoshi</a:t>
              </a:r>
              <a:r>
                <a:rPr kumimoji="1" lang="en-US" altLang="ja-JP" sz="1600" b="1" dirty="0"/>
                <a:t> Campus</a:t>
              </a:r>
            </a:p>
            <a:p>
              <a:r>
                <a:rPr lang="en-US" altLang="ja-JP" sz="1600" b="1" dirty="0"/>
                <a:t>Collaboration</a:t>
              </a:r>
              <a:r>
                <a:rPr lang="ja-JP" altLang="en-US" sz="1600" b="1"/>
                <a:t>：</a:t>
              </a:r>
              <a:r>
                <a:rPr lang="en-US" altLang="ja-JP" sz="1600" b="1" dirty="0"/>
                <a:t>Institute of Physical Education</a:t>
              </a:r>
            </a:p>
            <a:p>
              <a:r>
                <a:rPr lang="en" altLang="ja-JP" sz="1600" b="1" dirty="0"/>
                <a:t>Inquiries: 045-566-1068 (Mon-Fri 9:00-17:00) </a:t>
              </a: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85173" y="6951384"/>
            <a:ext cx="66876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/>
              <a:t>【What】 swimsuit</a:t>
            </a:r>
            <a:r>
              <a:rPr lang="ja-JP" altLang="en-US" b="1"/>
              <a:t>、</a:t>
            </a:r>
            <a:r>
              <a:rPr lang="en-US" altLang="ja-JP" b="1" dirty="0"/>
              <a:t>swimming cap</a:t>
            </a:r>
            <a:r>
              <a:rPr lang="ja-JP" altLang="en-US" b="1"/>
              <a:t>、</a:t>
            </a:r>
            <a:r>
              <a:rPr lang="en-US" altLang="ja-JP" b="1" dirty="0">
                <a:solidFill>
                  <a:srgbClr val="FF0000"/>
                </a:solidFill>
              </a:rPr>
              <a:t>Student ID</a:t>
            </a:r>
            <a:endParaRPr lang="en-US" altLang="ja-JP" b="1" dirty="0"/>
          </a:p>
          <a:p>
            <a:r>
              <a:rPr lang="en-US" altLang="ja-JP" b="1" dirty="0"/>
              <a:t>【How】 No advance reservation required</a:t>
            </a:r>
          </a:p>
          <a:p>
            <a:r>
              <a:rPr lang="en" altLang="ja-JP" b="1" dirty="0"/>
              <a:t>please present your </a:t>
            </a:r>
            <a:r>
              <a:rPr lang="en" altLang="ja-JP" b="1" dirty="0">
                <a:solidFill>
                  <a:srgbClr val="FF0000"/>
                </a:solidFill>
              </a:rPr>
              <a:t>student ID</a:t>
            </a:r>
            <a:r>
              <a:rPr lang="en" altLang="ja-JP" b="1" dirty="0"/>
              <a:t> at the pool side</a:t>
            </a:r>
            <a:endParaRPr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1711365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10644</TotalTime>
  <Words>386</Words>
  <Application>Microsoft Macintosh PowerPoint</Application>
  <PresentationFormat>画面に合わせる (4:3)</PresentationFormat>
  <Paragraphs>56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HGP創英角ﾎﾟｯﾌﾟ体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Keio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Hiyoshi ITC</dc:creator>
  <cp:lastModifiedBy>鳥海 崇</cp:lastModifiedBy>
  <cp:revision>42</cp:revision>
  <cp:lastPrinted>2015-05-12T01:39:15Z</cp:lastPrinted>
  <dcterms:created xsi:type="dcterms:W3CDTF">2012-12-20T00:57:56Z</dcterms:created>
  <dcterms:modified xsi:type="dcterms:W3CDTF">2023-11-02T03:35:10Z</dcterms:modified>
</cp:coreProperties>
</file>